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</p:sldIdLst>
  <p:sldSz cx="12192000" cy="6858000"/>
  <p:notesSz cx="6858000" cy="12192000"/>
  <p:custDataLst>
    <p:tags r:id="rId5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62dab852f2339065b1e8d4d#tid=663999ceabc6ed00094141d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2025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5202936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 必修第三册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jpe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jpeg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1.jpeg"/><Relationship Id="rId1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image" Target="../media/image6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7.png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image" Target="../media/image7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2.pn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6.png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6a227d434?pid=b9fba9b1a&amp;color=0,0,0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111" y="682884"/>
            <a:ext cx="246888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3_BD#6a227d434?pid=b9fba9b1a&amp;color=0,0,0&amp;vtp=1&amp;bt=1&amp;bbb=1"/>
              <p:cNvSpPr/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误差分析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1.偶然误差：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主要来源于电压表和电流表的读数以及作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图像时描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点不准确。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P_3_BD#6a227d434?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blipFill rotWithShape="1">
                <a:blip r:embed="rId2"/>
                <a:stretch>
                  <a:fillRect l="-5" r="2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vtp=1&amp;bt=1&amp;bbb=1"/>
              <p:cNvSpPr/>
              <p:nvPr/>
            </p:nvSpPr>
            <p:spPr>
              <a:xfrm>
                <a:off x="612648" y="468000"/>
                <a:ext cx="10963656" cy="4479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.系统误差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）图甲所示电路存在系统误差的主要原因是未考虑电压表的分流作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，使得电流表上读出的数值比实际的总电流（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即流过电源的电流）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要小一些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真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越大，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电流表的读数与总电流的偏差越大，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理论值与测量值的差异如图乙所示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，实测图线为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，修正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后的图线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𝐴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，可以看出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的斜率绝对值、在纵轴上的截距分别小于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𝐴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的斜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率绝对值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、在纵轴上的截距，即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测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真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测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真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4479100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6a227d434?pid=b9fba9b1a&amp;color=0,0,0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1256" y="468000"/>
            <a:ext cx="5806440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3_BD#6a227d434?pid=b9fba9b1a&amp;color=0,0,0&amp;vtp=1&amp;bbb=1&amp;hb=1"/>
              <p:cNvSpPr/>
              <p:nvPr/>
            </p:nvSpPr>
            <p:spPr>
              <a:xfrm>
                <a:off x="612648" y="3284352"/>
                <a:ext cx="10963656" cy="202520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从电路的角度看，是将电压表与电源等效为新的电源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，实际测出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的是等效电源的内阻和电动势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V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V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V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V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P_3_BD#6a227d434?pid=b9fba9b1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284352"/>
                <a:ext cx="10963656" cy="2025206"/>
              </a:xfrm>
              <a:prstGeom prst="rect">
                <a:avLst/>
              </a:prstGeom>
              <a:blipFill rotWithShape="1">
                <a:blip r:embed="rId2"/>
                <a:stretch>
                  <a:fillRect l="-5" t="-7" r="2" b="-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vtp=1&amp;bt=1&amp;bbb=1&amp;hb=1"/>
              <p:cNvSpPr/>
              <p:nvPr/>
            </p:nvSpPr>
            <p:spPr>
              <a:xfrm>
                <a:off x="612648" y="468000"/>
                <a:ext cx="10963656" cy="318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）图丙所示电路存在系统误差的主要原因是未考虑电流表的分压作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为电流表的内阻，这样在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图像上对应每个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应加上一修正值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很小，所以在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很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小时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趋于零，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也增大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，理论值与测量值的差异如图丁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，由图可知，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（内阻测量误差较大）。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183700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2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6a227d434?pid=b9fba9b1a&amp;color=0,0,0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5536" y="468000"/>
            <a:ext cx="5907024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3_BD#6a227d434?pid=b9fba9b1a&amp;color=0,0,0&amp;vtp=1&amp;bbb=1&amp;hb=1"/>
              <p:cNvSpPr/>
              <p:nvPr/>
            </p:nvSpPr>
            <p:spPr>
              <a:xfrm>
                <a:off x="612648" y="3322452"/>
                <a:ext cx="10963656" cy="1240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从电路的角度看，是将电流表与电源等效为新的电源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，实际测出的</a:t>
                </a:r>
                <a:endParaRPr lang="en-US" altLang="zh-CN" sz="2800" b="0" i="0" spc="-5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是等效电源的内阻和电动势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/>
              </a:p>
            </p:txBody>
          </p:sp>
        </mc:Choice>
        <mc:Fallback>
          <p:sp>
            <p:nvSpPr>
              <p:cNvPr id="3" name="P_3_BD#6a227d434?pid=b9fba9b1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322452"/>
                <a:ext cx="10963656" cy="1240600"/>
              </a:xfrm>
              <a:prstGeom prst="rect">
                <a:avLst/>
              </a:prstGeom>
              <a:blipFill rotWithShape="1">
                <a:blip r:embed="rId2"/>
                <a:stretch>
                  <a:fillRect l="-5" t="-11" r="2" b="-5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6a227d434?pid=b9fba9b1a&amp;color=0,0,0&amp;vtp=1&amp;bt=1&amp;bbb=1&amp;hb=1"/>
          <p:cNvSpPr/>
          <p:nvPr/>
        </p:nvSpPr>
        <p:spPr>
          <a:xfrm>
            <a:off x="612648" y="468000"/>
            <a:ext cx="10963656" cy="1863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特别提醒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干电池的内阻很小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，第2种接法造成的误差较大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，所以本实验操作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时选择第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1种接法。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6a227d434?pid=b9fba9b1a&amp;color=0,0,0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111" y="682884"/>
            <a:ext cx="246888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3_BD#6a227d434?pid=b9fba9b1a&amp;color=0,0,0&amp;vtp=1&amp;bt=1&amp;bbb=1"/>
              <p:cNvSpPr/>
              <p:nvPr/>
            </p:nvSpPr>
            <p:spPr>
              <a:xfrm>
                <a:off x="612648" y="468000"/>
                <a:ext cx="10963656" cy="38066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注意事项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1.器材和量程的选择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（1）电池：为了使路端电压变化明显，应选取内阻较大的旧干电池。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（2）电压表的量程：实验用的是一节干电池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，因此电压表最大测量值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在大于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的前提下，越小越好，实验室中一般采用量程为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电压表。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P_3_BD#6a227d434?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806635"/>
              </a:xfrm>
              <a:prstGeom prst="rect">
                <a:avLst/>
              </a:prstGeom>
              <a:blipFill rotWithShape="1">
                <a:blip r:embed="rId2"/>
                <a:stretch>
                  <a:fillRect l="-5" r="2" b="-1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mp=1&amp;vtp=1&amp;bt=1&amp;bbb=1&amp;hb=1"/>
              <p:cNvSpPr/>
              <p:nvPr/>
            </p:nvSpPr>
            <p:spPr>
              <a:xfrm>
                <a:off x="612648" y="468000"/>
                <a:ext cx="10963656" cy="2511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（3）电流表的量程：对于电池来讲允许通过的最大电流为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，故电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流表的量程选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（4）滑动变阻器：干电池的内阻较小，为了获得变化明显的路端电压，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应使电流大些，所以滑动变阻器选择阻值较小一点的。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511235"/>
              </a:xfrm>
              <a:prstGeom prst="rect">
                <a:avLst/>
              </a:prstGeom>
              <a:blipFill rotWithShape="1">
                <a:blip r:embed="rId1"/>
                <a:stretch>
                  <a:fillRect l="-5" r="-3067" b="-2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6a227d434?sp=1&amp;pid=b9fba9b1a&amp;color=0,0,0&amp;vtp=1&amp;bt=1&amp;bbb=1&amp;h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2.电路的选择：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伏安法测电源电动势和内阻有两种接法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，由于电流表内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阻与干电池内阻接近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，所以电流表应采用外接法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，即一般选择误差较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小的甲电路图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3_BD#6a227d434?pid=b9fba9b1a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6432" y="2451740"/>
            <a:ext cx="5285232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vtp=1&amp;bt=1&amp;bbb=1&amp;hb=1"/>
              <p:cNvSpPr/>
              <p:nvPr/>
            </p:nvSpPr>
            <p:spPr>
              <a:xfrm>
                <a:off x="612648" y="468000"/>
                <a:ext cx="10963656" cy="2511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3.实验操作：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电池在大电流放电时极化现象较严重，电动势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会明显下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会明显增大，故长时间放电电流不宜超过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，短时间放电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电流不宜超过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。因此，实验中不要将电流调得过大，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且读数要快，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每次读完后应立即断电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511235"/>
              </a:xfrm>
              <a:prstGeom prst="rect">
                <a:avLst/>
              </a:prstGeom>
              <a:blipFill rotWithShape="1">
                <a:blip r:embed="rId1"/>
                <a:stretch>
                  <a:fillRect l="-5" r="-2048" b="-2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9fba9b1a.fixed?pid=e0f3523f2&amp;color=0,173,163&amp;vtp=1&amp;bbb=1"/>
          <p:cNvSpPr/>
          <p:nvPr/>
        </p:nvSpPr>
        <p:spPr>
          <a:xfrm>
            <a:off x="877824" y="2660904"/>
            <a:ext cx="1055217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第十二章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电能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能量守恒定律</a:t>
            </a:r>
            <a:endParaRPr lang="en-US" altLang="zh-CN" sz="4000" dirty="0"/>
          </a:p>
        </p:txBody>
      </p:sp>
      <p:sp>
        <p:nvSpPr>
          <p:cNvPr id="3" name="C_2#b9fba9b1a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#b9fba9b1a.fixed?pid=e0f3523f2&amp;color=0,173,163&amp;vtp=1&amp;bbb=1"/>
          <p:cNvSpPr/>
          <p:nvPr/>
        </p:nvSpPr>
        <p:spPr>
          <a:xfrm>
            <a:off x="877824" y="3493008"/>
            <a:ext cx="10552176" cy="61264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4200"/>
              </a:lnSpc>
            </a:pP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第3节</a:t>
            </a:r>
            <a:r>
              <a:rPr lang="en-US" altLang="zh-CN" sz="34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实验：电池电动势和内阻的测量</a:t>
            </a:r>
            <a:endParaRPr lang="en-US" altLang="zh-CN" sz="338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vtp=1&amp;bt=1&amp;bbb=1"/>
              <p:cNvSpPr/>
              <p:nvPr/>
            </p:nvSpPr>
            <p:spPr>
              <a:xfrm>
                <a:off x="612648" y="468000"/>
                <a:ext cx="10963656" cy="38066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.数据处理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（1）当路端电压变化不是很明显时，作图像时，纵轴单位长度可以取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得小一些，且纵轴起点可不从零开始。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（2）画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图像时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，要使较多的点落在这条直线上或使各点均匀分布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在直线的两侧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，个别偏离直线太远的点可舍去不予考虑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。这样就可使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偶然误差得到部分抵消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从而提高精确度。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806635"/>
              </a:xfrm>
              <a:prstGeom prst="rect">
                <a:avLst/>
              </a:prstGeom>
              <a:blipFill rotWithShape="1">
                <a:blip r:embed="rId1"/>
                <a:stretch>
                  <a:fillRect l="-5" r="-681" b="-1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6a227d434?pid=b9fba9b1a&amp;color=0,0,0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111" y="682884"/>
            <a:ext cx="246888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3_BD#6a227d434?pid=b9fba9b1a&amp;color=0,0,0&amp;vtp=1&amp;bt=1&amp;bbb=1"/>
              <p:cNvSpPr/>
              <p:nvPr/>
            </p:nvSpPr>
            <p:spPr>
              <a:xfrm>
                <a:off x="612648" y="468000"/>
                <a:ext cx="10963656" cy="31586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创新实验方法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1.伏阻法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（1）实验思路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𝐼𝑟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知，改变电阻箱阻值，测出多组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值，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通过公式或图像可求出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。实验电路如图1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所示。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P_3_BD#6a227d434?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158617"/>
              </a:xfrm>
              <a:prstGeom prst="rect">
                <a:avLst/>
              </a:prstGeom>
              <a:blipFill rotWithShape="1">
                <a:blip r:embed="rId2"/>
                <a:stretch>
                  <a:fillRect l="-5" r="2" b="-2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_3_BD#6a227d434?iti=1&amp;pid=b9fba9b1a&amp;color=0,0,0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4920" y="3762444"/>
            <a:ext cx="2048256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P_3_BD#6a227d434?iti=1&amp;pid=b9fba9b1a&amp;color=0,0,0&amp;vtp=1&amp;bbb=1"/>
          <p:cNvSpPr/>
          <p:nvPr/>
        </p:nvSpPr>
        <p:spPr>
          <a:xfrm>
            <a:off x="5791867" y="558108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vtp=1&amp;bt=1&amp;bbb=1&amp;hb=1"/>
              <p:cNvSpPr/>
              <p:nvPr/>
            </p:nvSpPr>
            <p:spPr>
              <a:xfrm>
                <a:off x="612648" y="468000"/>
                <a:ext cx="10963656" cy="411937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（2）数据处理</a:t>
                </a:r>
                <a:endParaRPr lang="en-US" altLang="zh-CN" sz="2800" dirty="0"/>
              </a:p>
              <a:p>
                <a:pPr latinLnBrk="1">
                  <a:lnSpc>
                    <a:spcPts val="13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计算法：由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𝐸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2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altLang="zh-CN" sz="2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𝑟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𝐸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2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2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altLang="zh-CN" sz="2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𝑟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解方程组可求得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图像法：由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⋅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图像的斜率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纵轴截距为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，如图2所示。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4119372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pid=b9fba9b1a&amp;color=0,0,0&amp;mp=1&amp;vtp=1&amp;bt=1&amp;bbb=1"/>
              <p:cNvSpPr/>
              <p:nvPr/>
            </p:nvSpPr>
            <p:spPr>
              <a:xfrm>
                <a:off x="612648" y="468000"/>
                <a:ext cx="10963656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由图像的斜率和截距求解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pid=b9fba9b1a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53657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2" b="-12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3_BD#6a227d434?iti=2&amp;pid=b9fba9b1a&amp;color=0,0,0&amp;m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48" y="1152149"/>
            <a:ext cx="2734056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3_BD#6a227d434?iti=2&amp;pid=b9fba9b1a&amp;color=0,0,0&amp;mp=1&amp;vtp=1&amp;bbb=1"/>
          <p:cNvSpPr/>
          <p:nvPr/>
        </p:nvSpPr>
        <p:spPr>
          <a:xfrm>
            <a:off x="5787295" y="348285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vtp=1&amp;bt=1&amp;bbb=1"/>
              <p:cNvSpPr/>
              <p:nvPr/>
            </p:nvSpPr>
            <p:spPr>
              <a:xfrm>
                <a:off x="612648" y="468000"/>
                <a:ext cx="10963656" cy="2511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.安阻法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（1）实验思路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3所示，由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𝐼𝑅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𝐼𝑟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知，改变电阻箱的阻值，测出多组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kumimoji="0" lang="en-US" altLang="zh-CN" sz="100" b="0" i="0" u="none" strike="noStrike" kern="0" cap="none" spc="-9990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的值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，通过公式法或图像法求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的值。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511235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2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3_BD#6a227d434?iti=3&amp;pid=b9fba9b1a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3752" y="3099313"/>
            <a:ext cx="2450592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3_BD#6a227d434?iti=3&amp;pid=b9fba9b1a&amp;color=0,0,0&amp;vtp=1&amp;bbb=1"/>
          <p:cNvSpPr/>
          <p:nvPr/>
        </p:nvSpPr>
        <p:spPr>
          <a:xfrm>
            <a:off x="5791867" y="5036825"/>
            <a:ext cx="614362" cy="5396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vtp=1&amp;bt=1&amp;bbb=1"/>
              <p:cNvSpPr/>
              <p:nvPr/>
            </p:nvSpPr>
            <p:spPr>
              <a:xfrm>
                <a:off x="612648" y="468000"/>
                <a:ext cx="10963656" cy="318274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（2）数据处理</a:t>
                </a:r>
                <a:endParaRPr lang="en-US" altLang="zh-CN" sz="2800" dirty="0"/>
              </a:p>
              <a:p>
                <a:pPr latinLnBrk="1">
                  <a:lnSpc>
                    <a:spcPts val="7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计算法：由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𝐸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𝑟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𝐸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𝑟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解方程组求得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图像法：由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5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图像的斜率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，纵轴截距为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（如图4）。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18274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3_BD#6a227d434?iti=4&amp;pid=b9fba9b1a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0328" y="3775715"/>
            <a:ext cx="2368296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3_BD#6a227d434?iti=4&amp;pid=b9fba9b1a&amp;color=0,0,0&amp;vtp=1&amp;bbb=1"/>
          <p:cNvSpPr/>
          <p:nvPr/>
        </p:nvSpPr>
        <p:spPr>
          <a:xfrm>
            <a:off x="5787295" y="5585211"/>
            <a:ext cx="614362" cy="5396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pid=b9fba9b1a&amp;color=0,0,0&amp;vtp=1&amp;bt=1&amp;bbb=1"/>
              <p:cNvSpPr/>
              <p:nvPr/>
            </p:nvSpPr>
            <p:spPr>
              <a:xfrm>
                <a:off x="612648" y="468000"/>
                <a:ext cx="10963656" cy="173177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⋅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图像的斜率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，纵轴截距为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（如图5）。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731772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4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3_BD#6a227d434?iti=5&amp;pid=b9fba9b1a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5776" y="2331852"/>
            <a:ext cx="2057400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3_BD#6a227d434?iti=5&amp;pid=b9fba9b1a&amp;color=0,0,0&amp;vtp=1&amp;bbb=1"/>
          <p:cNvSpPr/>
          <p:nvPr/>
        </p:nvSpPr>
        <p:spPr>
          <a:xfrm>
            <a:off x="5787295" y="414134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vtp=1&amp;bt=1&amp;bbb=1"/>
              <p:cNvSpPr/>
              <p:nvPr/>
            </p:nvSpPr>
            <p:spPr>
              <a:xfrm>
                <a:off x="612648" y="468000"/>
                <a:ext cx="10963656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3.伏伏法和安安法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伏伏法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（如图6所示）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95400"/>
              </a:xfrm>
              <a:prstGeom prst="rect">
                <a:avLst/>
              </a:prstGeom>
              <a:blipFill rotWithShape="1">
                <a:blip r:embed="rId1"/>
                <a:stretch>
                  <a:fillRect l="-5" r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3_BD#6a227d434?iti=6&amp;pid=b9fba9b1a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1768" y="1895924"/>
            <a:ext cx="2194560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3_BD#6a227d434?iti=6&amp;pid=b9fba9b1a&amp;color=0,0,0&amp;vtp=1&amp;bbb=1"/>
          <p:cNvSpPr/>
          <p:nvPr/>
        </p:nvSpPr>
        <p:spPr>
          <a:xfrm>
            <a:off x="5791867" y="432721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pid=b9fba9b1a&amp;color=0,0,0&amp;mp=1&amp;vtp=1&amp;bt=1&amp;bbb=1"/>
              <p:cNvSpPr/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安安法：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（如图7所示）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pid=b9fba9b1a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2" b="-11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3_BD#6a227d434?iti=7&amp;pid=b9fba9b1a&amp;color=0,0,0&amp;m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2896" y="1174247"/>
            <a:ext cx="2423160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3_BD#6a227d434?iti=7&amp;pid=b9fba9b1a&amp;color=0,0,0&amp;mp=1&amp;vtp=1&amp;bbb=1"/>
          <p:cNvSpPr/>
          <p:nvPr/>
        </p:nvSpPr>
        <p:spPr>
          <a:xfrm>
            <a:off x="5787295" y="3843279"/>
            <a:ext cx="614362" cy="5172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_1#e74ee7c60?sp=1&amp;pid=b9fba9b1a&amp;color=0,0,0&amp;vtp=1&amp;bt=1&amp;bbb=1&amp;hb=1"/>
              <p:cNvSpPr/>
              <p:nvPr/>
            </p:nvSpPr>
            <p:spPr>
              <a:xfrm>
                <a:off x="612648" y="468000"/>
                <a:ext cx="10963656" cy="56495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（2023广东广州南海中学期中</a:t>
                </a:r>
                <a:r>
                  <a:rPr lang="en-US" altLang="zh-CN" sz="2800" b="0" i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某同学用伏安法测一节干电池的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电动势和内阻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，现备有下列器材：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.被测干电池一节、开关、导线若干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.电流表：量程为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.电流表：量程为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.电压表：量程为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.电压表：量程为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F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.滑动变阻器：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G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.滑动变阻器：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在现有器材的条件下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，要尽可能准确地测量电池的电动势和内阻。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3_BD.1_1#e74ee7c60?sp=1&amp;pid=b9fba9b1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649532"/>
              </a:xfrm>
              <a:prstGeom prst="rect">
                <a:avLst/>
              </a:prstGeom>
              <a:blipFill rotWithShape="1">
                <a:blip r:embed="rId1"/>
                <a:stretch>
                  <a:fillRect l="-5" r="-1289" b="-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6a227d434?pid=b9fba9b1a&amp;color=0,0,0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111" y="682884"/>
            <a:ext cx="246888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6a227d434?pid=b9fba9b1a&amp;color=0,0,0&amp;vtp=1&amp;bt=1&amp;bbb=1"/>
          <p:cNvSpPr/>
          <p:nvPr/>
        </p:nvSpPr>
        <p:spPr>
          <a:xfrm>
            <a:off x="612648" y="468000"/>
            <a:ext cx="10963656" cy="1863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实验目的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掌握用电压表和电流表测量电源的电动势和内阻的原理和实验方法。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学习用图像法分析处理实验数据。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_1#cc43878fa?pid=e74ee7c60&amp;color=0,0,0&amp;vtp=1&amp;bt=1&amp;bbb=1&amp;hb=1"/>
          <p:cNvSpPr/>
          <p:nvPr/>
        </p:nvSpPr>
        <p:spPr>
          <a:xfrm>
            <a:off x="612648" y="466344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在上述器材中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，电压表应选择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，电流表应选择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，滑动变阻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器应选择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填写仪器前的字母）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4_AN.3_1#cc43878fa.blank?pid=e74ee7c60&amp;color=0,0,0&amp;vpa=1&amp;vtp=1"/>
          <p:cNvSpPr/>
          <p:nvPr/>
        </p:nvSpPr>
        <p:spPr>
          <a:xfrm>
            <a:off x="6096666" y="4358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4_AN.4_1#cc43878fa.blank?pid=e74ee7c60&amp;color=0,0,0&amp;vpa=2&amp;vtp=1"/>
          <p:cNvSpPr/>
          <p:nvPr/>
        </p:nvSpPr>
        <p:spPr>
          <a:xfrm>
            <a:off x="9131967" y="43586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5_1#cc43878fa.blank?pid=e74ee7c60&amp;color=0,0,0&amp;vpa=3&amp;vtp=1&amp;bbb=1"/>
              <p:cNvSpPr/>
              <p:nvPr/>
            </p:nvSpPr>
            <p:spPr>
              <a:xfrm>
                <a:off x="2109660" y="1190053"/>
                <a:ext cx="382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𝐅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5_1#cc43878fa.blank?pid=e74ee7c60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9660" y="1190053"/>
                <a:ext cx="382588" cy="402844"/>
              </a:xfrm>
              <a:prstGeom prst="rect">
                <a:avLst/>
              </a:prstGeom>
              <a:blipFill rotWithShape="1">
                <a:blip r:embed="rId1"/>
                <a:stretch>
                  <a:fillRect l="-50" t="-16" r="133" b="-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S.6_1#cc43878fa?pid=e74ee7c60&amp;color=0,0,0&amp;vtp=1&amp;bbb=1&amp;hb=1"/>
              <p:cNvSpPr/>
              <p:nvPr/>
            </p:nvSpPr>
            <p:spPr>
              <a:xfrm>
                <a:off x="612648" y="1670685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一节干电池电动势约为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，电压表应选择D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。为了确保电流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测量数据的准确度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，电流表选择B。为了调节方便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，滑动变阻器应选择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4_AS.6_1#cc43878fa?pid=e74ee7c6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70685"/>
                <a:ext cx="10963656" cy="1863535"/>
              </a:xfrm>
              <a:prstGeom prst="rect">
                <a:avLst/>
              </a:prstGeom>
              <a:blipFill rotWithShape="1">
                <a:blip r:embed="rId2"/>
                <a:stretch>
                  <a:fillRect l="-5" r="-368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7_1#978420489?sp=1&amp;pid=e74ee7c60&amp;color=0,0,0&amp;vtp=1&amp;bt=1&amp;bbb=1&amp;hb=1"/>
          <p:cNvSpPr/>
          <p:nvPr/>
        </p:nvSpPr>
        <p:spPr>
          <a:xfrm>
            <a:off x="612648" y="466344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实验电路图应选择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填“甲”或“乙”）；如图，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在闭合开关前，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滑动变阻器触头应置于最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填“左”或“右”）端。</a:t>
            </a:r>
            <a:endParaRPr lang="en-US" altLang="zh-CN" sz="2800" dirty="0"/>
          </a:p>
        </p:txBody>
      </p:sp>
      <p:sp>
        <p:nvSpPr>
          <p:cNvPr id="3" name="QB_4_AN.8_1#978420489.blank?pid=e74ee7c60&amp;color=0,0,0&amp;vpa=4&amp;vtp=1"/>
          <p:cNvSpPr/>
          <p:nvPr/>
        </p:nvSpPr>
        <p:spPr>
          <a:xfrm>
            <a:off x="4356766" y="435864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4" name="QB_4_AN.9_1#978420489.blank?pid=e74ee7c60&amp;color=0,0,0&amp;vpa=5&amp;vtp=1"/>
          <p:cNvSpPr/>
          <p:nvPr/>
        </p:nvSpPr>
        <p:spPr>
          <a:xfrm>
            <a:off x="4534566" y="1062609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  <p:pic>
        <p:nvPicPr>
          <p:cNvPr id="5" name="QB_4_BD.10_2#978420489?iti=8&amp;htil=1&amp;pid=e74ee7c60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3120" y="1806829"/>
            <a:ext cx="2496312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4_BD.10_3#978420489?iti=9&amp;htil=1&amp;pid=e74ee7c60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7224" y="1797685"/>
            <a:ext cx="2670048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4_BD.10_4#978420489?iti=8&amp;htil=1&amp;pid=e74ee7c60&amp;color=0,0,0&amp;vtp=1"/>
          <p:cNvSpPr/>
          <p:nvPr/>
        </p:nvSpPr>
        <p:spPr>
          <a:xfrm>
            <a:off x="3132995" y="4274693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8" name="QB_4_BD.10_5#978420489?iti=9&amp;htil=1&amp;pid=e74ee7c60&amp;color=0,0,0&amp;vtp=1"/>
          <p:cNvSpPr/>
          <p:nvPr/>
        </p:nvSpPr>
        <p:spPr>
          <a:xfrm>
            <a:off x="8623967" y="4274693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AS.11_1#978420489?pid=e74ee7c60&amp;color=0,0,0&amp;vtp=1&amp;bt=1&amp;bbb=1&amp;h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由于电压表的内阻远远大于干电池的内阻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，而电流表的内阻与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电池的内阻相差不大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，则实验电路图要选择乙图；为了保护电路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，在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闭合开关前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，滑动变阻器的触头应该置于最左端。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2_1#d41cd4eb2?sp=1&amp;pid=e74ee7c60&amp;color=0,0,0&amp;vtp=1&amp;bt=1&amp;bbb=1&amp;hb=1"/>
              <p:cNvSpPr/>
              <p:nvPr/>
            </p:nvSpPr>
            <p:spPr>
              <a:xfrm>
                <a:off x="612648" y="468000"/>
                <a:ext cx="1096365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根据实验中测得多组电压表和电流表的示数，在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坐标纸上描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点如图丙所示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，请根据描出的点作图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，并根据图像求出干电池的电动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势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，干电池的内阻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。（保留两位有效数字）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2_1#d41cd4eb2?sp=1&amp;pid=e74ee7c6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49057"/>
              </a:xfrm>
              <a:prstGeom prst="rect">
                <a:avLst/>
              </a:prstGeom>
              <a:blipFill rotWithShape="1">
                <a:blip r:embed="rId1"/>
                <a:stretch>
                  <a:fillRect l="-5" r="-681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13_1#d41cd4eb2.blank?pid=e74ee7c60&amp;color=0,0,0&amp;vpa=6&amp;vtp=1&amp;bbb=1"/>
              <p:cNvSpPr/>
              <p:nvPr/>
            </p:nvSpPr>
            <p:spPr>
              <a:xfrm>
                <a:off x="1642935" y="1841695"/>
                <a:ext cx="73869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13_1#d41cd4eb2.blank?pid=e74ee7c60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2935" y="1841695"/>
                <a:ext cx="738696" cy="402844"/>
              </a:xfrm>
              <a:prstGeom prst="rect">
                <a:avLst/>
              </a:prstGeom>
              <a:blipFill rotWithShape="1">
                <a:blip r:embed="rId2"/>
                <a:stretch>
                  <a:fillRect l="-26" t="-48" r="52" b="-7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14_1#d41cd4eb2.blank?pid=e74ee7c60&amp;color=0,0,0&amp;vpa=7&amp;vtp=1&amp;bbb=1"/>
              <p:cNvSpPr/>
              <p:nvPr/>
            </p:nvSpPr>
            <p:spPr>
              <a:xfrm>
                <a:off x="5764339" y="1841695"/>
                <a:ext cx="95142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14_1#d41cd4eb2.blank?pid=e74ee7c60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4339" y="1841695"/>
                <a:ext cx="951421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47" t="-48" b="-7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15_1#d41cd4eb2?iti=10&amp;htil=2&amp;pid=e74ee7c60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" y="1155705"/>
            <a:ext cx="4882896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4_BD.15_2#d41cd4eb2?iti=10&amp;htil=2&amp;pid=e74ee7c60&amp;color=0,0,0&amp;vtp=1"/>
          <p:cNvSpPr/>
          <p:nvPr/>
        </p:nvSpPr>
        <p:spPr>
          <a:xfrm>
            <a:off x="3091847" y="4217929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丙</a:t>
            </a:r>
            <a:endParaRPr lang="en-US" altLang="zh-CN" sz="2800" dirty="0"/>
          </a:p>
        </p:txBody>
      </p:sp>
      <p:sp>
        <p:nvSpPr>
          <p:cNvPr id="4" name="QB_4_AS.16_1#d41cd4eb2?htil=2&amp;pid=e74ee7c60&amp;color=0,0,0&amp;vtp=1&amp;bt=1&amp;bbb=1"/>
          <p:cNvSpPr/>
          <p:nvPr/>
        </p:nvSpPr>
        <p:spPr>
          <a:xfrm>
            <a:off x="611994" y="468000"/>
            <a:ext cx="109680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如图所示：</a:t>
            </a:r>
            <a:endParaRPr lang="en-US" altLang="zh-CN" sz="2800" dirty="0"/>
          </a:p>
        </p:txBody>
      </p:sp>
      <p:pic>
        <p:nvPicPr>
          <p:cNvPr id="5" name="QB_4_AS.16_2#d41cd4eb2?htil=2&amp;pid=e74ee7c60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8192" y="1155705"/>
            <a:ext cx="4873752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S.16_3#d41cd4eb2?htil=2&amp;pid=e74ee7c60&amp;color=0,0,0&amp;vtp=1&amp;bbb=1&amp;hb=1"/>
              <p:cNvSpPr/>
              <p:nvPr/>
            </p:nvSpPr>
            <p:spPr>
              <a:xfrm>
                <a:off x="6089904" y="4229105"/>
                <a:ext cx="5477256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由图线可知，电动势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B_4_AS.16_3#d41cd4eb2?htil=2&amp;pid=e74ee7c6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9904" y="4229105"/>
                <a:ext cx="5477256" cy="1295400"/>
              </a:xfrm>
              <a:prstGeom prst="rect">
                <a:avLst/>
              </a:prstGeom>
              <a:blipFill rotWithShape="1">
                <a:blip r:embed="rId3"/>
                <a:stretch>
                  <a:fillRect l="-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b4e88855?pid=b9fba9b1a&amp;color=0,0,0&amp;vtp=1&amp;bt=1&amp;bbb=1&amp;hb=1"/>
          <p:cNvSpPr/>
          <p:nvPr/>
        </p:nvSpPr>
        <p:spPr>
          <a:xfrm>
            <a:off x="612648" y="468000"/>
            <a:ext cx="10963656" cy="61402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解题感悟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选择仪器时应掌握的原则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1）安全性原则：对电表来讲，不能超量程，对滑动变阻器来讲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能超其额定电流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2）精确性原则：要保证测量时读数精确，对电表来讲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，在不超量程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的前提下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，尽量选用小量程的；对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表来讲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，尽量让指针在中值刻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度附近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3）方便性原则：此原则主要是针对滑动变阻器来讲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，在滑动变阻器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控制电路时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，电路的电压、电流的变化范围要尽可能大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，以便获取多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组测量值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8a0450dc?sp=1&amp;pid=b9fba9b1a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迁移应用</a:t>
            </a:r>
            <a:endParaRPr lang="en-US" altLang="zh-CN" sz="3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17_1#b493566ee?pid=b8a0450dc&amp;color=0,0,0&amp;vtp=1&amp;bbb=1&amp;hb=1"/>
              <p:cNvSpPr/>
              <p:nvPr/>
            </p:nvSpPr>
            <p:spPr>
              <a:xfrm>
                <a:off x="612648" y="1069975"/>
                <a:ext cx="10963656" cy="49620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在“用电流表和电压表测定电池的电动势和内阻”的实验中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，供选用的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器材有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.电流表（量程：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.电流表（量程：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.电压表（量程：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.电压表（量程：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，允许通过最大电流约为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F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，允许通过最大电流约为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G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.待测电源（一节一号干电池）、开关、导线若干。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O_4_BD.17_1#b493566ee?pid=b8a0450d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069975"/>
                <a:ext cx="10963656" cy="496201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8_1#fe533e200?sp=1&amp;pid=b493566ee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请在虚线框中画出能使本实验测量精确程度高的实验电路。</a:t>
            </a:r>
            <a:endParaRPr lang="en-US" altLang="zh-CN" sz="2800" dirty="0"/>
          </a:p>
        </p:txBody>
      </p:sp>
      <p:pic>
        <p:nvPicPr>
          <p:cNvPr id="3" name="QO_5_BD.18_2#fe533e200?htil=3&amp;pid=b493566ee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016" y="2400814"/>
            <a:ext cx="4069080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9_1#fe533e200?htil=3&amp;pid=b493566ee&amp;color=0,0,0&amp;vtp=1&amp;bbb=1"/>
          <p:cNvSpPr/>
          <p:nvPr/>
        </p:nvSpPr>
        <p:spPr>
          <a:xfrm>
            <a:off x="6089904" y="1103508"/>
            <a:ext cx="54772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如图甲所示</a:t>
            </a:r>
            <a:endParaRPr lang="en-US" altLang="zh-CN" sz="2800" dirty="0"/>
          </a:p>
        </p:txBody>
      </p:sp>
      <p:pic>
        <p:nvPicPr>
          <p:cNvPr id="5" name="QO_5_AN.19_2#fe533e200?iti=11&amp;htil=3&amp;pid=b493566ee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8192" y="1784165"/>
            <a:ext cx="288036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9_3#fe533e200?iti=11&amp;htil=3&amp;pid=b493566ee&amp;color=0,0,0&amp;vtp=1"/>
          <p:cNvSpPr/>
          <p:nvPr/>
        </p:nvSpPr>
        <p:spPr>
          <a:xfrm>
            <a:off x="7330091" y="4197165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0_1#de37af723?pid=b493566ee&amp;color=0,0,0&amp;vtp=1&amp;bt=1&amp;bbb=1&amp;hb=1"/>
          <p:cNvSpPr/>
          <p:nvPr/>
        </p:nvSpPr>
        <p:spPr>
          <a:xfrm>
            <a:off x="612648" y="466344"/>
            <a:ext cx="10963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电路中电流表应选用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，电压表应选用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，滑动变阻器应选用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填写字母代号）</a:t>
            </a:r>
            <a:endParaRPr lang="en-US" altLang="zh-CN" sz="2800" dirty="0"/>
          </a:p>
        </p:txBody>
      </p:sp>
      <p:sp>
        <p:nvSpPr>
          <p:cNvPr id="3" name="QB_5_AN.21_1#de37af723.blank?pid=b493566ee&amp;color=0,0,0&amp;vpa=8&amp;vtp=1"/>
          <p:cNvSpPr/>
          <p:nvPr/>
        </p:nvSpPr>
        <p:spPr>
          <a:xfrm>
            <a:off x="4674266" y="4358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B_5_AN.22_1#de37af723.blank?pid=b493566ee&amp;color=0,0,0&amp;vpa=9&amp;vtp=1"/>
          <p:cNvSpPr/>
          <p:nvPr/>
        </p:nvSpPr>
        <p:spPr>
          <a:xfrm>
            <a:off x="7696867" y="4358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B_5_AN.23_1#de37af723.blank?pid=b493566ee&amp;color=0,0,0&amp;vpa=10&amp;vtp=1"/>
          <p:cNvSpPr/>
          <p:nvPr/>
        </p:nvSpPr>
        <p:spPr>
          <a:xfrm>
            <a:off x="597567" y="1062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24_1#de37af723?pid=b493566ee&amp;color=0,0,0&amp;vtp=1&amp;bbb=1&amp;hb=1"/>
              <p:cNvSpPr/>
              <p:nvPr/>
            </p:nvSpPr>
            <p:spPr>
              <a:xfrm>
                <a:off x="612648" y="1743773"/>
                <a:ext cx="10963656" cy="2511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考虑到待测电源只有一节干电池，所以电压表应选C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；放电电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流又不能太大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，一般不超过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，所以电流表应选A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；滑动变阻器不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能选择阻值太大的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，从允许的最大电流和减小实验误差方面来看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，应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选择电阻较小而额定电流较大的滑动变阻器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B_5_AS.24_1#de37af723?pid=b493566e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743773"/>
                <a:ext cx="10963656" cy="2511235"/>
              </a:xfrm>
              <a:prstGeom prst="rect">
                <a:avLst/>
              </a:prstGeom>
              <a:blipFill rotWithShape="1">
                <a:blip r:embed="rId1"/>
                <a:stretch>
                  <a:fillRect l="-5" t="-3" r="2" b="-2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5_1#4fdf4c010?sp=1&amp;pid=b493566ee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如图为实验所需要的器材，请按原理图连接正确的实验电路。</a:t>
            </a:r>
            <a:endParaRPr lang="en-US" altLang="zh-CN" sz="2800" dirty="0"/>
          </a:p>
        </p:txBody>
      </p:sp>
      <p:pic>
        <p:nvPicPr>
          <p:cNvPr id="3" name="QO_5_BD.25_2#4fdf4c010?htil=4&amp;pid=b493566ee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6192" y="2711710"/>
            <a:ext cx="3547872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26_1#4fdf4c010?htil=4&amp;pid=b493566ee&amp;color=0,0,0&amp;vtp=1&amp;bbb=1"/>
          <p:cNvSpPr/>
          <p:nvPr/>
        </p:nvSpPr>
        <p:spPr>
          <a:xfrm>
            <a:off x="6089904" y="1103508"/>
            <a:ext cx="54772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如图乙所示</a:t>
            </a:r>
            <a:endParaRPr lang="en-US" altLang="zh-CN" sz="2800" dirty="0"/>
          </a:p>
        </p:txBody>
      </p:sp>
      <p:pic>
        <p:nvPicPr>
          <p:cNvPr id="5" name="QO_5_AN.26_2#4fdf4c010?iti=12&amp;htil=4&amp;pid=b493566ee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8192" y="1784165"/>
            <a:ext cx="374904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26_3#4fdf4c010?iti=12&amp;htil=4&amp;pid=b493566ee&amp;color=0,0,0&amp;vtp=1"/>
          <p:cNvSpPr/>
          <p:nvPr/>
        </p:nvSpPr>
        <p:spPr>
          <a:xfrm>
            <a:off x="7764431" y="5111565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6a227d434?pid=b9fba9b1a&amp;color=0,0,0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111" y="682884"/>
            <a:ext cx="246888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3_BD#6a227d434?pid=b9fba9b1a&amp;color=0,0,0&amp;vtp=1&amp;bt=1&amp;bbb=1"/>
              <p:cNvSpPr/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实验思路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设计如图所示电路，通过改变滑动变阻器接入电路的阻值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，得到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两组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的值，依据闭合电路欧姆定律求解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P_3_BD#6a227d434?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blipFill rotWithShape="1">
                <a:blip r:embed="rId2"/>
                <a:stretch>
                  <a:fillRect l="-5" r="2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3_BD#6a227d434?pid=b9fba9b1a&amp;color=0,0,0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9160" y="2451740"/>
            <a:ext cx="277977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P_3_BD#6a227d434?pid=b9fba9b1a&amp;color=0,0,0&amp;vtp=1&amp;bbb=1"/>
              <p:cNvSpPr/>
              <p:nvPr/>
            </p:nvSpPr>
            <p:spPr>
              <a:xfrm>
                <a:off x="612648" y="4648840"/>
                <a:ext cx="10963656" cy="1739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13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d>
                          <m:dPr>
                            <m:begChr m:val="{"/>
                            <m:endChr m:val=""/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eqArr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&amp;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𝐸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altLang="zh-CN" sz="2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zh-CN" sz="2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𝑟</m:t>
                                </m:r>
                              </m:e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&amp;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𝐸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altLang="zh-CN" sz="2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zh-CN" sz="2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𝑟</m:t>
                                </m:r>
                              </m:e>
                            </m:eqArr>
                          </m:e>
                        </m:d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⇒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eqArr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&amp;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𝐸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altLang="zh-CN" sz="2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altLang="zh-CN" sz="2800" b="0" i="1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altLang="zh-CN" sz="2800" b="0" i="1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altLang="zh-CN" sz="2800" b="0" i="1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altLang="zh-CN" sz="2800" b="0" i="1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CN" sz="2800" b="0" i="1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altLang="zh-CN" sz="2800" b="0" i="1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&amp;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𝑟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altLang="zh-CN" sz="2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altLang="zh-CN" sz="2800" b="0" i="1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altLang="zh-CN" sz="2800" b="0" i="1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CN" sz="2800" b="0" i="1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altLang="zh-CN" sz="2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altLang="zh-CN" sz="2800" b="0" i="1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Times New Roman" panose="02020603050405020304" pitchFamily="34" charset="-12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eqArr>
                          </m:e>
                        </m:d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P_3_BD#6a227d434?pid=b9fba9b1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48840"/>
                <a:ext cx="10963656" cy="1739900"/>
              </a:xfrm>
              <a:prstGeom prst="rect">
                <a:avLst/>
              </a:prstGeom>
              <a:blipFill rotWithShape="1">
                <a:blip r:embed="rId4"/>
                <a:stretch>
                  <a:fillRect l="-5" r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7_1#9b3a422da?pid=b493566ee&amp;color=0,0,0&amp;vtp=1&amp;bt=1&amp;bbb=1"/>
          <p:cNvSpPr/>
          <p:nvPr/>
        </p:nvSpPr>
        <p:spPr>
          <a:xfrm>
            <a:off x="612648" y="466344"/>
            <a:ext cx="10963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引起该实验系统误差的主要原因是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28_1#9b3a422da.blank?pid=b493566ee&amp;color=0,0,0&amp;vpa=11&amp;vtp=1&amp;bbb=1"/>
          <p:cNvSpPr/>
          <p:nvPr/>
        </p:nvSpPr>
        <p:spPr>
          <a:xfrm>
            <a:off x="6845967" y="414909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见解析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29_1#9b3a422da?pid=b493566ee&amp;color=0,0,0&amp;vtp=1&amp;bbb=1&amp;hb=1"/>
              <p:cNvSpPr/>
              <p:nvPr/>
            </p:nvSpPr>
            <p:spPr>
              <a:xfrm>
                <a:off x="612648" y="1101153"/>
                <a:ext cx="10963656" cy="1888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</a:t>
                </a:r>
                <a:r>
                  <a:rPr lang="en-US" altLang="zh-CN" sz="28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]</a:t>
                </a:r>
                <a:r>
                  <a:rPr lang="en-US" altLang="zh-CN" sz="2800" b="1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该实验中的系统误差是由电压表的分流使得电流表示数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即测量值）总是比流过电源的电流真实值小，造成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B_5_AS.29_1#9b3a422da?pid=b493566e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01153"/>
                <a:ext cx="10963656" cy="1888300"/>
              </a:xfrm>
              <a:prstGeom prst="rect">
                <a:avLst/>
              </a:prstGeom>
              <a:blipFill rotWithShape="1">
                <a:blip r:embed="rId1"/>
                <a:stretch>
                  <a:fillRect l="-5" t="-3" r="2" b="-3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0_1#d94b75795?sp=1&amp;pid=b8a0450dc&amp;color=0,0,0&amp;vtp=1&amp;bt=1&amp;bbb=1&amp;hb=1"/>
              <p:cNvSpPr/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（2024福建三明期中）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1所示为某兴趣小组测量电池组的电动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势和内阻的实验原理图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，已知电池组的电动势约为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现提供的器材如下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4_BD.30_1#d94b75795?sp=1&amp;pid=b8a0450d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blipFill rotWithShape="1">
                <a:blip r:embed="rId1"/>
                <a:stretch>
                  <a:fillRect l="-5" r="-2708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30_3#d94b75795?iti=13&amp;htil=1&amp;pid=b8a0450dc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0552" y="2451740"/>
            <a:ext cx="2450592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4_BD.30_4#d94b75795?iti=14&amp;htil=1&amp;pid=b8a0450dc&amp;color=0,0,0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080" y="2515748"/>
            <a:ext cx="2679192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4_BD.30_5#d94b75795?iti=13&amp;htil=1&amp;pid=b8a0450dc&amp;color=0,0,0&amp;vtp=1&amp;bbb=1"/>
          <p:cNvSpPr/>
          <p:nvPr/>
        </p:nvSpPr>
        <p:spPr>
          <a:xfrm>
            <a:off x="3048667" y="467271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6" name="QO_4_BD.30_6#d94b75795?iti=14&amp;htil=1&amp;pid=b8a0450dc&amp;color=0,0,0&amp;vtp=1&amp;bbb=1"/>
          <p:cNvSpPr/>
          <p:nvPr/>
        </p:nvSpPr>
        <p:spPr>
          <a:xfrm>
            <a:off x="8530496" y="467271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0_7#d94b75795?pid=b8a0450dc&amp;color=0,0,0&amp;vtp=1&amp;bt=1&amp;bbb=1"/>
              <p:cNvSpPr/>
              <p:nvPr/>
            </p:nvSpPr>
            <p:spPr>
              <a:xfrm>
                <a:off x="612648" y="466344"/>
                <a:ext cx="10963656" cy="44540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A.电池组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∼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999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Ω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F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G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.开关和导线若干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4_BD.30_7#d94b75795?pid=b8a0450d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4454017"/>
              </a:xfrm>
              <a:prstGeom prst="rect">
                <a:avLst/>
              </a:prstGeom>
              <a:blipFill rotWithShape="1">
                <a:blip r:embed="rId1"/>
                <a:stretch>
                  <a:fillRect l="-5" t="-6" r="2" b="-15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31_1#9982928c9?pid=d94b75795&amp;color=0,0,0&amp;vtp=1&amp;bt=1&amp;bbb=1&amp;hb=1"/>
              <p:cNvSpPr/>
              <p:nvPr/>
            </p:nvSpPr>
            <p:spPr>
              <a:xfrm>
                <a:off x="612648" y="468000"/>
                <a:ext cx="1096365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如图1所示，要尽可能精确测量电源的电动势和内阻，电压表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应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选择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选填“B”或“C”）；定值电阻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应选择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31_1#9982928c9?pid=d94b7579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01357"/>
              </a:xfrm>
              <a:prstGeom prst="rect">
                <a:avLst/>
              </a:prstGeom>
              <a:blipFill rotWithShape="1">
                <a:blip r:embed="rId1"/>
                <a:stretch>
                  <a:fillRect l="-5" r="-1596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32_1#9982928c9.blank?pid=d94b75795&amp;color=0,0,0&amp;vpa=12&amp;vtp=1"/>
          <p:cNvSpPr/>
          <p:nvPr/>
        </p:nvSpPr>
        <p:spPr>
          <a:xfrm>
            <a:off x="1296066" y="10642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33_1#9982928c9.blank?pid=d94b75795&amp;color=0,0,0&amp;vpa=13&amp;vtp=1&amp;bbb=1"/>
              <p:cNvSpPr/>
              <p:nvPr/>
            </p:nvSpPr>
            <p:spPr>
              <a:xfrm>
                <a:off x="8042846" y="1189422"/>
                <a:ext cx="3921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𝐄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33_1#9982928c9.blank?pid=d94b75795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2846" y="1189422"/>
                <a:ext cx="392113" cy="402844"/>
              </a:xfrm>
              <a:prstGeom prst="rect">
                <a:avLst/>
              </a:prstGeom>
              <a:blipFill rotWithShape="1">
                <a:blip r:embed="rId2"/>
                <a:stretch>
                  <a:fillRect l="-146" t="-17" r="65" b="-7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34_1#9982928c9?pid=d94b75795&amp;color=0,0,0&amp;vtp=1&amp;bbb=1&amp;hb=1"/>
              <p:cNvSpPr/>
              <p:nvPr/>
            </p:nvSpPr>
            <p:spPr>
              <a:xfrm>
                <a:off x="612648" y="1680468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电池组的电动势约为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，因此应选择量程为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的电压表，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故选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C；为了在调节电阻箱时增强调节的灵敏性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，使电压表示数的变化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更明显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，则应选择阻值小的定值电阻，故选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5_AS.34_1#9982928c9?pid=d94b7579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80468"/>
                <a:ext cx="10963656" cy="1863535"/>
              </a:xfrm>
              <a:prstGeom prst="rect">
                <a:avLst/>
              </a:prstGeom>
              <a:blipFill rotWithShape="1">
                <a:blip r:embed="rId3"/>
                <a:stretch>
                  <a:fillRect l="-5" t="-14" r="-820" b="-35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35_1#26d9a52c7?pid=d94b75795&amp;color=0,0,0&amp;vtp=1&amp;bt=1&amp;bbb=1&amp;hb=1"/>
              <p:cNvSpPr/>
              <p:nvPr/>
            </p:nvSpPr>
            <p:spPr>
              <a:xfrm>
                <a:off x="612648" y="466344"/>
                <a:ext cx="10963656" cy="250171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改变电阻箱的阻值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，记录对应电压表的读数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，作出的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像如图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2所示，图线在横、纵坐标轴的截距分别为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，定值电阻的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，则可得该电池组的电动势为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endParaRPr lang="en-US" altLang="zh-CN" sz="280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用字母表示）。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35_1#26d9a52c7?pid=d94b7579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2501710"/>
              </a:xfrm>
              <a:prstGeom prst="rect">
                <a:avLst/>
              </a:prstGeom>
              <a:blipFill rotWithShape="1">
                <a:blip r:embed="rId1"/>
                <a:stretch>
                  <a:fillRect l="-5" t="-10" r="2" b="-2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36_1#26d9a52c7.blank?pid=d94b75795&amp;color=0,0,0&amp;vpa=14&amp;vtp=1&amp;bbb=1&amp;rh=48.6"/>
              <p:cNvSpPr/>
              <p:nvPr/>
            </p:nvSpPr>
            <p:spPr>
              <a:xfrm>
                <a:off x="7411021" y="1671129"/>
                <a:ext cx="342900" cy="6112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36_1#26d9a52c7.blank?pid=d94b75795&amp;color=0,0,0&amp;vpa=14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021" y="1671129"/>
                <a:ext cx="342900" cy="611251"/>
              </a:xfrm>
              <a:prstGeom prst="rect">
                <a:avLst/>
              </a:prstGeom>
              <a:blipFill rotWithShape="1">
                <a:blip r:embed="rId2"/>
                <a:stretch>
                  <a:fillRect l="-167" t="-73" r="167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37_1#26d9a52c7.blank?pid=d94b75795&amp;color=0,0,0&amp;vpa=15&amp;vtp=1&amp;bbb=1&amp;rh=48.6"/>
              <p:cNvSpPr/>
              <p:nvPr/>
            </p:nvSpPr>
            <p:spPr>
              <a:xfrm>
                <a:off x="9214421" y="1671129"/>
                <a:ext cx="1179195" cy="6112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𝒃</m:t>
                        </m:r>
                      </m:den>
                    </m:f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𝑹</m:t>
                        </m:r>
                      </m:e>
                      <m: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37_1#26d9a52c7.blank?pid=d94b75795&amp;color=0,0,0&amp;vpa=15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4421" y="1671129"/>
                <a:ext cx="1179195" cy="611251"/>
              </a:xfrm>
              <a:prstGeom prst="rect">
                <a:avLst/>
              </a:prstGeom>
              <a:blipFill rotWithShape="1">
                <a:blip r:embed="rId3"/>
                <a:stretch>
                  <a:fillRect l="-48" t="-73" r="48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38_1#26d9a52c7?pid=d94b75795&amp;color=0,0,0&amp;vtp=1&amp;bbb=1"/>
              <p:cNvSpPr/>
              <p:nvPr/>
            </p:nvSpPr>
            <p:spPr>
              <a:xfrm>
                <a:off x="612648" y="2972499"/>
                <a:ext cx="10963656" cy="35230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根据电路图，由闭合电路的欧姆定律可得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d>
                      <m:d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整理可得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⋅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结合图像可得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𝑏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5_AS.38_1#26d9a52c7?pid=d94b7579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972499"/>
                <a:ext cx="10963656" cy="3523044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2" b="-2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9_1#cb37fae0a?sp=1&amp;pid=b8a0450dc&amp;color=0,0,0&amp;vtp=1&amp;bt=1&amp;bbb=1&amp;hb=1"/>
              <p:cNvSpPr/>
              <p:nvPr/>
            </p:nvSpPr>
            <p:spPr>
              <a:xfrm>
                <a:off x="612648" y="468000"/>
                <a:ext cx="10963656" cy="38063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（2023辽宁沈阳东北育才学校期末）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甲、乙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、丙三位同学合作测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定某电池的电动势和内阻的实验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。他们设计的电路原理图如图1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所示，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其中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为电阻箱，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为保护电阻，其阻值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A的内阻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。他们改变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的阻值，记下多组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和电流表示数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。甲同学以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作纵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坐标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作横坐标，作图处理数据；乙同学以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为纵坐标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，以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为横坐标处理数据，他们在同一张坐标纸上画出的图如图2所示。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4_BD.39_1#cb37fae0a?sp=1&amp;pid=b8a0450d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806317"/>
              </a:xfrm>
              <a:prstGeom prst="rect">
                <a:avLst/>
              </a:prstGeom>
              <a:blipFill rotWithShape="1">
                <a:blip r:embed="rId1"/>
                <a:stretch>
                  <a:fillRect l="-5" r="-374" b="-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39_3#cb37fae0a?iti=15&amp;htil=1&amp;pid=b8a0450dc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4248" y="1135512"/>
            <a:ext cx="2743200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4_BD.39_4#cb37fae0a?iti=16&amp;htil=1&amp;pid=b8a0450dc&amp;color=0,0,0&amp;vtp=1&amp;bt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9168" y="468000"/>
            <a:ext cx="3557016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39_5#cb37fae0a?iti=15&amp;htil=1&amp;pid=b8a0450dc&amp;color=0,0,0&amp;vtp=1&amp;bbb=1"/>
          <p:cNvSpPr/>
          <p:nvPr/>
        </p:nvSpPr>
        <p:spPr>
          <a:xfrm>
            <a:off x="3048667" y="284442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O_4_BD.39_6#cb37fae0a?iti=16&amp;htil=1&amp;pid=b8a0450dc&amp;color=0,0,0&amp;vtp=1&amp;bbb=1"/>
          <p:cNvSpPr/>
          <p:nvPr/>
        </p:nvSpPr>
        <p:spPr>
          <a:xfrm>
            <a:off x="8530495" y="285356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40_1#3b06ce351?pid=cb37fae0a&amp;color=0,0,0&amp;vtp=1&amp;bbb=1&amp;hb=1"/>
              <p:cNvSpPr/>
              <p:nvPr/>
            </p:nvSpPr>
            <p:spPr>
              <a:xfrm>
                <a:off x="612648" y="3424052"/>
                <a:ext cx="1096365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由图2可知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，甲同学绘制的是图线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”），由该图线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得到的电源电动势为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40_1#3b06ce351?pid=cb37fae0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424052"/>
                <a:ext cx="10963656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5" t="-11" r="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41_1#3b06ce351.blank?pid=cb37fae0a&amp;color=0,0,0&amp;vpa=16&amp;vtp=1&amp;bbb=1"/>
              <p:cNvSpPr/>
              <p:nvPr/>
            </p:nvSpPr>
            <p:spPr>
              <a:xfrm>
                <a:off x="6681660" y="3520762"/>
                <a:ext cx="4905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41_1#3b06ce351.blank?pid=cb37fae0a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660" y="3520762"/>
                <a:ext cx="49053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39" t="-80" r="104" b="-7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42_1#3b06ce351.blank?pid=cb37fae0a&amp;color=0,0,0&amp;vpa=17&amp;vtp=1&amp;bbb=1"/>
              <p:cNvSpPr/>
              <p:nvPr/>
            </p:nvSpPr>
            <p:spPr>
              <a:xfrm>
                <a:off x="3887660" y="4145221"/>
                <a:ext cx="73869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42_1#3b06ce351.blank?pid=cb37fae0a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7660" y="4145221"/>
                <a:ext cx="738696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26" t="-143" r="52" b="-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5_AN.43_1#3b06ce351.blank?pid=cb37fae0a&amp;color=0,0,0&amp;vpa=18&amp;vtp=1&amp;bbb=1"/>
          <p:cNvSpPr/>
          <p:nvPr/>
        </p:nvSpPr>
        <p:spPr>
          <a:xfrm>
            <a:off x="6349080" y="402031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AS.44_1#3b06ce351?pid=cb37fae0a&amp;color=0,0,0&amp;vtp=1&amp;bt=1&amp;bbb=1&amp;hb=1"/>
              <p:cNvSpPr/>
              <p:nvPr/>
            </p:nvSpPr>
            <p:spPr>
              <a:xfrm>
                <a:off x="612648" y="468000"/>
                <a:ext cx="10963656" cy="5049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甲同学以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作纵坐标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，根据闭合电路欧姆定律得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，乙同学以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为纵坐标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，根据闭合电路欧姆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定律得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可得甲同学绘制的图线斜率的绝对值更大，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所以甲同学绘制的是图线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的纵截距表示电动势，斜率的绝对值表示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，所以有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解得内阻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5_AS.44_1#3b06ce351?pid=cb37fae0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049457"/>
              </a:xfrm>
              <a:prstGeom prst="rect">
                <a:avLst/>
              </a:prstGeom>
              <a:blipFill rotWithShape="1">
                <a:blip r:embed="rId1"/>
                <a:stretch>
                  <a:fillRect l="-5" r="-1799" b="-1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5_1#d04ef4fa8?iti=17&amp;htil=7&amp;pid=cb37fae0a&amp;color=0,0,0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2869" y="612649"/>
            <a:ext cx="3338253" cy="261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45_2#d04ef4fa8?iti=17&amp;htil=7&amp;pid=cb37fae0a&amp;color=0,0,0&amp;vtp=1&amp;bbb=1"/>
          <p:cNvSpPr/>
          <p:nvPr/>
        </p:nvSpPr>
        <p:spPr>
          <a:xfrm>
            <a:off x="9494814" y="3323211"/>
            <a:ext cx="614362" cy="5076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45_3#d04ef4fa8?htil=7&amp;sp=1&amp;pid=cb37fae0a&amp;color=0,0,0&amp;vtp=1&amp;bt=1&amp;bbb=1&amp;hb=1&amp;hs=1"/>
              <p:cNvSpPr/>
              <p:nvPr/>
            </p:nvSpPr>
            <p:spPr>
              <a:xfrm>
                <a:off x="612648" y="466344"/>
                <a:ext cx="7434072" cy="12790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2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丙同学打算以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为纵坐标，以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为横坐标，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请根据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（1）中计算的结果在图3中画出图像。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O_5_BD.45_3#d04ef4fa8?htil=7&amp;sp=1&amp;pid=cb37fae0a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7434072" cy="1279017"/>
              </a:xfrm>
              <a:prstGeom prst="rect">
                <a:avLst/>
              </a:prstGeom>
              <a:blipFill rotWithShape="1">
                <a:blip r:embed="rId2"/>
                <a:stretch>
                  <a:fillRect l="-7" t="-20" b="-3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5_AN.46_1#d04ef4fa8?htil=7&amp;pid=cb37fae0a&amp;color=0,0,0&amp;vtp=1&amp;bbb=1&amp;hs=1"/>
          <p:cNvSpPr/>
          <p:nvPr/>
        </p:nvSpPr>
        <p:spPr>
          <a:xfrm>
            <a:off x="612648" y="1818767"/>
            <a:ext cx="7434072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见解析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S.47_1#d04ef4fa8?htil=7&amp;pid=cb37fae0a&amp;color=0,0,0&amp;vtp=1&amp;bbb=1&amp;hb=1&amp;hs=1"/>
              <p:cNvSpPr/>
              <p:nvPr/>
            </p:nvSpPr>
            <p:spPr>
              <a:xfrm>
                <a:off x="612648" y="2308987"/>
                <a:ext cx="7434072" cy="151936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2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丙同学以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为纵坐标，以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为横坐标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，根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据闭合电路欧姆定律得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O_5_AS.47_1#d04ef4fa8?htil=7&amp;pid=cb37fae0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308987"/>
                <a:ext cx="7434072" cy="1519365"/>
              </a:xfrm>
              <a:prstGeom prst="rect">
                <a:avLst/>
              </a:prstGeom>
              <a:blipFill rotWithShape="1">
                <a:blip r:embed="rId3"/>
                <a:stretch>
                  <a:fillRect l="-7" t="-8" b="-2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S.47_1#d04ef4fa8?htil=7&amp;pid=cb37fae0a&amp;color=0,0,0&amp;vtp=1&amp;bbb=1&amp;hb=1&amp;hs=1"/>
              <p:cNvSpPr/>
              <p:nvPr/>
            </p:nvSpPr>
            <p:spPr>
              <a:xfrm>
                <a:off x="611994" y="3828352"/>
                <a:ext cx="10968012" cy="286556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整理得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则该图线的斜率、纵轴截距分别为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𝐸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7" name="QO_5_AS.47_1#d04ef4fa8?htil=7&amp;pid=cb37fae0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994" y="3828352"/>
                <a:ext cx="10968012" cy="2865565"/>
              </a:xfrm>
              <a:prstGeom prst="rect">
                <a:avLst/>
              </a:prstGeom>
              <a:blipFill rotWithShape="1">
                <a:blip r:embed="rId4"/>
                <a:stretch>
                  <a:fillRect l="-4" t="-20" r="1" b="-1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47_2#d04ef4fa8?pid=cb37fae0a&amp;color=0,0,0&amp;vtp=1&amp;bt=1&amp;bbb=1"/>
          <p:cNvSpPr/>
          <p:nvPr/>
        </p:nvSpPr>
        <p:spPr>
          <a:xfrm>
            <a:off x="612648" y="468000"/>
            <a:ext cx="10963656" cy="5681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则可画出图线如图所示。</a:t>
            </a:r>
            <a:endParaRPr lang="en-US" altLang="zh-CN" sz="2800" dirty="0"/>
          </a:p>
        </p:txBody>
      </p:sp>
      <p:pic>
        <p:nvPicPr>
          <p:cNvPr id="3" name="QO_5_AS.47_3#d04ef4fa8?pid=cb37fae0a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36" y="1165230"/>
            <a:ext cx="3026664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6a227d434?pid=b9fba9b1a&amp;color=0,0,0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111" y="682884"/>
            <a:ext cx="246888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6a227d434?pid=b9fba9b1a&amp;color=0,0,0&amp;vtp=1&amp;bt=1&amp;bbb=1"/>
          <p:cNvSpPr/>
          <p:nvPr/>
        </p:nvSpPr>
        <p:spPr>
          <a:xfrm>
            <a:off x="612648" y="468000"/>
            <a:ext cx="10963656" cy="18635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实验器材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待测干电池、电流表、电压表、滑动变阻器、开关、导线、坐标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纸、直尺等。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6a227d434?pid=b9fba9b1a&amp;color=0,0,0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111" y="682884"/>
            <a:ext cx="246888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3_BD#6a227d434?pid=b9fba9b1a&amp;color=0,0,0&amp;vtp=1&amp;bt=1&amp;bbb=1"/>
              <p:cNvSpPr/>
              <p:nvPr/>
            </p:nvSpPr>
            <p:spPr>
              <a:xfrm>
                <a:off x="612648" y="468000"/>
                <a:ext cx="10963656" cy="25109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实验步骤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1.选定两电表的量程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：电流表量程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、电压表量程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，按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照电路图把器材连接好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把滑动变阻器滑片移到电阻最大的一端（图中左端）。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P_3_BD#6a227d434?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510917"/>
              </a:xfrm>
              <a:prstGeom prst="rect">
                <a:avLst/>
              </a:prstGeom>
              <a:blipFill rotWithShape="1">
                <a:blip r:embed="rId2"/>
                <a:stretch>
                  <a:fillRect l="-5" r="2" b="-2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_3_BD#6a227d434?pid=b9fba9b1a&amp;color=0,0,0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7056" y="3099440"/>
            <a:ext cx="4434840" cy="284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vtp=1&amp;bt=1&amp;bbb=1&amp;hb=1"/>
              <p:cNvSpPr/>
              <p:nvPr/>
            </p:nvSpPr>
            <p:spPr>
              <a:xfrm>
                <a:off x="612648" y="468000"/>
                <a:ext cx="10963656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闭合开关，调节滑动变阻器，使电流表有明显示数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，读出电压表示数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和电流表示数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，并填入表格中。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15835"/>
              </a:xfrm>
              <a:prstGeom prst="rect">
                <a:avLst/>
              </a:prstGeom>
              <a:blipFill rotWithShape="1">
                <a:blip r:embed="rId1"/>
                <a:stretch>
                  <a:fillRect l="-5" r="-635" b="-5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P_3_BD#6a227d434?colgroup=11,2,2,2,2,2,2&amp;pid=b9fba9b1a&amp;color=0,0,0&amp;vtp=1&amp;bbb=1"/>
              <p:cNvGraphicFramePr>
                <a:graphicFrameLocks noGrp="1"/>
              </p:cNvGraphicFramePr>
              <p:nvPr/>
            </p:nvGraphicFramePr>
            <p:xfrm>
              <a:off x="612648" y="1816740"/>
              <a:ext cx="10908792" cy="1699833"/>
            </p:xfrm>
            <a:graphic>
              <a:graphicData uri="http://schemas.openxmlformats.org/drawingml/2006/table">
                <a:tbl>
                  <a:tblPr/>
                  <a:tblGrid>
                    <a:gridCol w="4379976"/>
                    <a:gridCol w="1088136"/>
                    <a:gridCol w="1088136"/>
                    <a:gridCol w="1088136"/>
                    <a:gridCol w="1088136"/>
                    <a:gridCol w="1088136"/>
                    <a:gridCol w="1088136"/>
                  </a:tblGrid>
                  <a:tr h="571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419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419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P_3_BD#6a227d434?colgroup=11,2,2,2,2,2,2&amp;pid=b9fba9b1a&amp;color=0,0,0&amp;vtp=1&amp;bbb=1"/>
              <p:cNvGraphicFramePr>
                <a:graphicFrameLocks noGrp="1"/>
              </p:cNvGraphicFramePr>
              <p:nvPr/>
            </p:nvGraphicFramePr>
            <p:xfrm>
              <a:off x="612648" y="1816740"/>
              <a:ext cx="10908792" cy="1699833"/>
            </p:xfrm>
            <a:graphic>
              <a:graphicData uri="http://schemas.openxmlformats.org/drawingml/2006/table">
                <a:tbl>
                  <a:tblPr/>
                  <a:tblGrid>
                    <a:gridCol w="4379976"/>
                    <a:gridCol w="1088136"/>
                    <a:gridCol w="1088136"/>
                    <a:gridCol w="1088136"/>
                    <a:gridCol w="1088136"/>
                    <a:gridCol w="1088136"/>
                    <a:gridCol w="1088136"/>
                  </a:tblGrid>
                  <a:tr h="571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38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45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3_BD#6a227d434?sp=1&amp;pid=b9fba9b1a&amp;color=0,0,0&amp;vtp=1&amp;bbb=1"/>
              <p:cNvSpPr/>
              <p:nvPr/>
            </p:nvSpPr>
            <p:spPr>
              <a:xfrm>
                <a:off x="612648" y="3645540"/>
                <a:ext cx="10963656" cy="12155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2800" b="1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多次改变滑片的位置，用同样的方法测量几组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值，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并一一填入表中。</a:t>
                </a:r>
                <a:endParaRPr lang="en-US" altLang="zh-CN" sz="2800" b="0" i="0" spc="-10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5.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断开开关，拆除电路，整理好器材。</a:t>
                </a:r>
                <a:endParaRPr lang="en-US" altLang="zh-CN" sz="2800" spc="-100" dirty="0"/>
              </a:p>
            </p:txBody>
          </p:sp>
        </mc:Choice>
        <mc:Fallback>
          <p:sp>
            <p:nvSpPr>
              <p:cNvPr id="4" name="P_3_BD#6a227d434?sp=1&amp;pid=b9fba9b1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645540"/>
                <a:ext cx="10963656" cy="1215517"/>
              </a:xfrm>
              <a:prstGeom prst="rect">
                <a:avLst/>
              </a:prstGeom>
              <a:blipFill rotWithShape="1">
                <a:blip r:embed="rId3"/>
                <a:stretch>
                  <a:fillRect l="-5" r="-3403" b="-5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6a227d434?pid=b9fba9b1a&amp;color=0,0,0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111" y="682884"/>
            <a:ext cx="246888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3_BD#6a227d434?pid=b9fba9b1a&amp;color=0,0,0&amp;vtp=1&amp;bt=1&amp;bbb=1"/>
              <p:cNvSpPr/>
              <p:nvPr/>
            </p:nvSpPr>
            <p:spPr>
              <a:xfrm>
                <a:off x="612648" y="468000"/>
                <a:ext cx="10963656" cy="2511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数据处理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1.公式法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把测量的几组数据分别代入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𝐼𝑟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中，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然后两个方程为一组，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求出几组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的值，最后对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分别求平均值作为测量结果。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P_3_BD#6a227d434?pid=b9fba9b1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511235"/>
              </a:xfrm>
              <a:prstGeom prst="rect">
                <a:avLst/>
              </a:prstGeom>
              <a:blipFill rotWithShape="1">
                <a:blip r:embed="rId2"/>
                <a:stretch>
                  <a:fillRect l="-5" r="-368" b="-2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6a227d434?sp=1&amp;pid=b9fba9b1a&amp;color=0,0,0&amp;vtp=1&amp;bt=1&amp;bbb=1&amp;hb=1"/>
              <p:cNvSpPr/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2.图像法：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为纵坐标、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为横坐标建立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坐标系，描点后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，用直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尺画一条直线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，使尽量多的点落在这条直线上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，不在直线上的点能大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致均匀地分布在直线两侧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6a227d434?sp=1&amp;pid=b9fba9b1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3_BD#6a227d434?pid=b9fba9b1a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8616" y="2448184"/>
            <a:ext cx="2340864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3_BD#6a227d434?sp=1&amp;pid=b9fba9b1a&amp;color=0,0,0&amp;vtp=1&amp;bbb=1"/>
              <p:cNvSpPr/>
              <p:nvPr/>
            </p:nvSpPr>
            <p:spPr>
              <a:xfrm>
                <a:off x="612648" y="4556384"/>
                <a:ext cx="10963656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（1）图线与纵轴交点为电源电动势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（2）图线斜率的绝对值表示内阻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Δ</m:t>
                            </m:r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Δ</m:t>
                            </m:r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P_3_BD#6a227d434?sp=1&amp;pid=b9fba9b1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556384"/>
                <a:ext cx="10963656" cy="1295400"/>
              </a:xfrm>
              <a:prstGeom prst="rect">
                <a:avLst/>
              </a:prstGeom>
              <a:blipFill rotWithShape="1">
                <a:blip r:embed="rId3"/>
                <a:stretch>
                  <a:fillRect l="-5" t="-20" r="2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commondata" val="eyJoZGlkIjoiM2NiODY2YTViZDdiZmM0MjU0NWU1MThlOWM2NjdhZjc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5774</Words>
  <Application>WPS 演示</Application>
  <PresentationFormat>宽屏</PresentationFormat>
  <Paragraphs>359</Paragraphs>
  <Slides>50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微软雅黑</vt:lpstr>
      <vt:lpstr>Times New Roman</vt:lpstr>
      <vt:lpstr>宋体</vt:lpstr>
      <vt:lpstr>Calibri</vt:lpstr>
      <vt:lpstr>等线</vt:lpstr>
      <vt:lpstr>Cambria Math</vt:lpstr>
      <vt:lpstr>Arial Unicode MS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萤火虫</cp:lastModifiedBy>
  <cp:revision>3</cp:revision>
  <dcterms:created xsi:type="dcterms:W3CDTF">2024-05-07T05:19:00Z</dcterms:created>
  <dcterms:modified xsi:type="dcterms:W3CDTF">2024-06-25T03:26:09Z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8425E2D54E834F0FB8E2348CB6D03A4A_12</vt:lpwstr>
  </property>
  <property fmtid="{D5CDD505-2E9C-101B-9397-08002B2CF9AE}" pid="3" name="KSOProductBuildVer">
    <vt:lpwstr>2052-12.1.0.17133</vt:lpwstr>
  </property>
</Properties>
</file>